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21"/>
  </p:notesMasterIdLst>
  <p:sldIdLst>
    <p:sldId id="256" r:id="rId5"/>
    <p:sldId id="258" r:id="rId6"/>
    <p:sldId id="263" r:id="rId7"/>
    <p:sldId id="261" r:id="rId8"/>
    <p:sldId id="262" r:id="rId9"/>
    <p:sldId id="259" r:id="rId10"/>
    <p:sldId id="270" r:id="rId11"/>
    <p:sldId id="260" r:id="rId12"/>
    <p:sldId id="264" r:id="rId13"/>
    <p:sldId id="265" r:id="rId14"/>
    <p:sldId id="266" r:id="rId15"/>
    <p:sldId id="267" r:id="rId16"/>
    <p:sldId id="268" r:id="rId17"/>
    <p:sldId id="272" r:id="rId18"/>
    <p:sldId id="27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2FA"/>
    <a:srgbClr val="88A1FC"/>
    <a:srgbClr val="FFFFFF"/>
    <a:srgbClr val="000099"/>
    <a:srgbClr val="003399"/>
    <a:srgbClr val="6699FF"/>
    <a:srgbClr val="00FFFF"/>
    <a:srgbClr val="CCECFF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85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AEE24-7970-4D36-A6A1-58D4E6C7A7F9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5280F-E628-4EDF-99FC-33C3D7493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36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5280F-E628-4EDF-99FC-33C3D7493F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5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7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1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9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Brenda.encinas@tusd1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John B. Wright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4622FA"/>
                </a:solidFill>
              </a:rPr>
              <a:t>Title I Program</a:t>
            </a:r>
            <a:br>
              <a:rPr lang="en-US" dirty="0">
                <a:solidFill>
                  <a:srgbClr val="4622FA"/>
                </a:solidFill>
              </a:rPr>
            </a:br>
            <a:r>
              <a:rPr lang="en-US" dirty="0">
                <a:solidFill>
                  <a:srgbClr val="4622FA"/>
                </a:solidFill>
              </a:rPr>
              <a:t>Home of the </a:t>
            </a:r>
            <a:r>
              <a:rPr lang="en-US" i="1" dirty="0">
                <a:solidFill>
                  <a:srgbClr val="4622FA"/>
                </a:solidFill>
              </a:rPr>
              <a:t>Wildcats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4397" y="4670246"/>
            <a:ext cx="6714232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Annual Title I Parent Meeting 		8/31/2022</a:t>
            </a:r>
          </a:p>
        </p:txBody>
      </p:sp>
      <p:pic>
        <p:nvPicPr>
          <p:cNvPr id="1026" name="Picture 2" descr="Image result for john b wright elementary school tucson az">
            <a:extLst>
              <a:ext uri="{FF2B5EF4-FFF2-40B4-BE49-F238E27FC236}">
                <a16:creationId xmlns:a16="http://schemas.microsoft.com/office/drawing/2014/main" id="{E514D7EE-790A-B952-8CF9-50730C1A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4" y="1884218"/>
            <a:ext cx="23526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508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 Integrated Action Plan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466928"/>
            <a:ext cx="7315200" cy="58171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buNone/>
              <a:defRPr/>
            </a:pPr>
            <a:r>
              <a:rPr lang="en-US" sz="2800" dirty="0"/>
              <a:t>To support struggling learners with additional resources and help in reading and mathematics, our school plan to improve reading achievement includes the following: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400" dirty="0"/>
          </a:p>
          <a:p>
            <a:pPr marL="1314450" lvl="2" indent="-457200">
              <a:lnSpc>
                <a:spcPct val="80000"/>
              </a:lnSpc>
              <a:buClr>
                <a:schemeClr val="tx1"/>
              </a:buClr>
              <a:buFont typeface="+mj-lt"/>
              <a:buAutoNum type="alphaLcPeriod"/>
              <a:defRPr/>
            </a:pPr>
            <a:r>
              <a:rPr lang="en-US" sz="2400" dirty="0"/>
              <a:t>Reading/Math Interventions </a:t>
            </a:r>
          </a:p>
          <a:p>
            <a:pPr marL="1314450" lvl="3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60 minutes per day</a:t>
            </a:r>
          </a:p>
          <a:p>
            <a:pPr marL="1314450" lvl="2" indent="-457200">
              <a:lnSpc>
                <a:spcPct val="80000"/>
              </a:lnSpc>
              <a:buClr>
                <a:schemeClr val="tx1"/>
              </a:buClr>
              <a:buFont typeface="+mj-lt"/>
              <a:buAutoNum type="alphaLcPeriod"/>
              <a:defRPr/>
            </a:pPr>
            <a:r>
              <a:rPr lang="en-US" sz="2400" dirty="0"/>
              <a:t>Additional Reading/Math Classes </a:t>
            </a:r>
          </a:p>
          <a:p>
            <a:pPr marL="1314450" lvl="3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2 Tutors – K-2</a:t>
            </a:r>
            <a:r>
              <a:rPr lang="en-US" sz="2400" baseline="30000" dirty="0">
                <a:solidFill>
                  <a:srgbClr val="FF0000"/>
                </a:solidFill>
              </a:rPr>
              <a:t>nd</a:t>
            </a:r>
            <a:r>
              <a:rPr lang="en-US" sz="2400" dirty="0">
                <a:solidFill>
                  <a:srgbClr val="FF0000"/>
                </a:solidFill>
              </a:rPr>
              <a:t> Grade</a:t>
            </a:r>
          </a:p>
          <a:p>
            <a:pPr marL="1314450" lvl="3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2 Tutors – 3rd – 5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 Grade</a:t>
            </a:r>
          </a:p>
          <a:p>
            <a:pPr marL="1314450" lvl="3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30 minutes, 3 times/week</a:t>
            </a:r>
          </a:p>
          <a:p>
            <a:pPr marL="1314450" lvl="2" indent="-457200">
              <a:lnSpc>
                <a:spcPct val="80000"/>
              </a:lnSpc>
              <a:buClr>
                <a:schemeClr val="tx1"/>
              </a:buClr>
              <a:buFont typeface="+mj-lt"/>
              <a:buAutoNum type="alphaLcPeriod"/>
              <a:defRPr/>
            </a:pPr>
            <a:r>
              <a:rPr lang="en-US" sz="2400" dirty="0"/>
              <a:t>Reading/Math Tutors</a:t>
            </a:r>
          </a:p>
          <a:p>
            <a:pPr marL="1314450" lvl="3" indent="0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400" dirty="0"/>
              <a:t>Tutoring will begin in October</a:t>
            </a:r>
            <a:endParaRPr lang="en-US" sz="2400" dirty="0">
              <a:solidFill>
                <a:srgbClr val="FF0000"/>
              </a:solidFill>
            </a:endParaRPr>
          </a:p>
          <a:p>
            <a:pPr marL="1314450" lvl="2" indent="-457200">
              <a:lnSpc>
                <a:spcPct val="80000"/>
              </a:lnSpc>
              <a:buClr>
                <a:schemeClr val="tx1"/>
              </a:buClr>
              <a:buFont typeface="+mj-lt"/>
              <a:buAutoNum type="alphaLcPeriod"/>
              <a:defRPr/>
            </a:pPr>
            <a:r>
              <a:rPr lang="en-US" sz="2400" dirty="0"/>
              <a:t>Other action steps </a:t>
            </a:r>
            <a:r>
              <a:rPr lang="en-US" sz="2400" dirty="0">
                <a:solidFill>
                  <a:srgbClr val="FF0000"/>
                </a:solidFill>
              </a:rPr>
              <a:t>(list here)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2CB7FB3-2E60-8705-5678-E8E349D15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7" y="4119389"/>
            <a:ext cx="2383392" cy="170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4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dirty="0"/>
            </a:br>
            <a:r>
              <a:rPr lang="en-US" b="1" i="1" dirty="0">
                <a:solidFill>
                  <a:srgbClr val="FFFF00"/>
                </a:solidFill>
              </a:rPr>
              <a:t>School Integrated Action Plan (IAP)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</p:spPr>
        <p:txBody>
          <a:bodyPr>
            <a:normAutofit/>
          </a:bodyPr>
          <a:lstStyle/>
          <a:p>
            <a:pPr marL="57150" indent="0" algn="ctr">
              <a:lnSpc>
                <a:spcPct val="80000"/>
              </a:lnSpc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Academic Family Engagement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Our plan includes steps to promote academic family engagement:</a:t>
            </a:r>
          </a:p>
          <a:p>
            <a:pPr marL="800100" lvl="1" indent="-342900">
              <a:buClr>
                <a:srgbClr val="003399"/>
              </a:buClr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       </a:t>
            </a:r>
            <a:r>
              <a:rPr lang="en-US" altLang="en-US" sz="2400" b="1" dirty="0">
                <a:solidFill>
                  <a:srgbClr val="000099"/>
                </a:solidFill>
              </a:rPr>
              <a:t>District Parent Involvement Policy</a:t>
            </a:r>
          </a:p>
          <a:p>
            <a:pPr marL="800100" lvl="1" indent="-342900">
              <a:buClr>
                <a:srgbClr val="003399"/>
              </a:buClr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       </a:t>
            </a:r>
            <a:r>
              <a:rPr lang="en-US" altLang="en-US" sz="2400" b="1" dirty="0">
                <a:solidFill>
                  <a:schemeClr val="tx1"/>
                </a:solidFill>
              </a:rPr>
              <a:t>School Parent Involvement Policy</a:t>
            </a:r>
          </a:p>
          <a:p>
            <a:pPr marL="800100" lvl="1" indent="-342900">
              <a:buClr>
                <a:srgbClr val="003399"/>
              </a:buClr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       </a:t>
            </a:r>
            <a:r>
              <a:rPr lang="en-US" altLang="en-US" sz="2400" b="1" dirty="0">
                <a:solidFill>
                  <a:srgbClr val="000099"/>
                </a:solidFill>
              </a:rPr>
              <a:t>Title I Parent Compact</a:t>
            </a:r>
          </a:p>
          <a:p>
            <a:pPr marL="800100" lvl="1" indent="-342900">
              <a:buClr>
                <a:srgbClr val="003399"/>
              </a:buClr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       </a:t>
            </a:r>
            <a:r>
              <a:rPr lang="en-US" altLang="en-US" sz="2400" b="1" dirty="0">
                <a:solidFill>
                  <a:schemeClr val="tx1"/>
                </a:solidFill>
              </a:rPr>
              <a:t>TUSD Family Centers</a:t>
            </a:r>
            <a:r>
              <a:rPr lang="en-US" altLang="en-US" b="1" dirty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  <a:defRPr/>
            </a:pPr>
            <a:r>
              <a:rPr lang="en-US" altLang="en-US" sz="2400" dirty="0">
                <a:solidFill>
                  <a:schemeClr val="tx2"/>
                </a:solidFill>
              </a:rPr>
              <a:t>              </a:t>
            </a:r>
            <a:r>
              <a:rPr lang="en-US" altLang="en-US" sz="2400" dirty="0">
                <a:solidFill>
                  <a:srgbClr val="FF0000"/>
                </a:solidFill>
              </a:rPr>
              <a:t>How will parents know what services are     available (newsletter, website, </a:t>
            </a:r>
            <a:r>
              <a:rPr lang="en-US" altLang="en-US" sz="2400" dirty="0" err="1">
                <a:solidFill>
                  <a:srgbClr val="FF0000"/>
                </a:solidFill>
              </a:rPr>
              <a:t>marquees,etc</a:t>
            </a:r>
            <a:r>
              <a:rPr lang="en-US" altLang="en-US" sz="2400" dirty="0">
                <a:solidFill>
                  <a:srgbClr val="FF0000"/>
                </a:solidFill>
              </a:rPr>
              <a:t>.; all of the above?)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03" y="864108"/>
            <a:ext cx="2473713" cy="176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68219-4DCF-C526-9879-A063A0E10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640" y="5309568"/>
            <a:ext cx="2752277" cy="1548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B70B7-9B65-3552-02AC-2016D751E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080" y="5335118"/>
            <a:ext cx="2661920" cy="1497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F89C5-49B8-E34D-B4FD-BFD8AC20C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096" y="5309568"/>
            <a:ext cx="1385095" cy="15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Parents Right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have the right to request: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The qualifications of your child’s teacher and instructional staff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child’s level of achievement based on required state assessments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must be informed within 4 weeks if: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 is being taught by a teacher who does not meet the appropriately certified requirements of the state</a:t>
            </a:r>
          </a:p>
          <a:p>
            <a:pPr marL="400050">
              <a:lnSpc>
                <a:spcPct val="80000"/>
              </a:lnSpc>
              <a:defRPr/>
            </a:pPr>
            <a:endParaRPr lang="en-US" sz="14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dirty="0"/>
              <a:t>All of this information must be in a language and format that is understandable to you.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2" y="237995"/>
            <a:ext cx="2906039" cy="2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Important Dates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2800" dirty="0"/>
              <a:t>Parent Teacher Conference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Sept. 14-16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Feb. 9-10</a:t>
            </a:r>
          </a:p>
          <a:p>
            <a:r>
              <a:rPr lang="en-US" altLang="en-US" sz="2800" dirty="0"/>
              <a:t>Student Report Cards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Oct. 7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Dec. 23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Mar. 17</a:t>
            </a:r>
          </a:p>
          <a:p>
            <a:pPr lvl="1"/>
            <a:r>
              <a:rPr lang="en-US" altLang="en-US" sz="2800" dirty="0">
                <a:solidFill>
                  <a:srgbClr val="FF0000"/>
                </a:solidFill>
              </a:rPr>
              <a:t>May 26</a:t>
            </a:r>
          </a:p>
          <a:p>
            <a:pPr marL="0" indent="0"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" y="488515"/>
            <a:ext cx="2827602" cy="17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8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421D-3515-F132-E47C-090885AC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007F8-90F7-0ED0-AC37-41FA99BDB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Grandparents Day – Friday, Sep. 9</a:t>
            </a:r>
          </a:p>
          <a:p>
            <a:r>
              <a:rPr lang="en-US" dirty="0"/>
              <a:t>Trunk or Treat – October</a:t>
            </a:r>
          </a:p>
          <a:p>
            <a:r>
              <a:rPr lang="en-US" dirty="0"/>
              <a:t>Fall Festival - November</a:t>
            </a:r>
          </a:p>
        </p:txBody>
      </p:sp>
    </p:spTree>
    <p:extLst>
      <p:ext uri="{BB962C8B-B14F-4D97-AF65-F5344CB8AC3E}">
        <p14:creationId xmlns:p14="http://schemas.microsoft.com/office/powerpoint/2010/main" val="267583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2A6D-9B4F-1651-5490-90F68D07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portance of attendance for school success">
            <a:extLst>
              <a:ext uri="{FF2B5EF4-FFF2-40B4-BE49-F238E27FC236}">
                <a16:creationId xmlns:a16="http://schemas.microsoft.com/office/drawing/2014/main" id="{EDD55859-95EA-35D1-AD1B-586D1C604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2"/>
          <a:stretch/>
        </p:blipFill>
        <p:spPr bwMode="auto">
          <a:xfrm>
            <a:off x="287623" y="333409"/>
            <a:ext cx="6632081" cy="467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portance of attendance for school success">
            <a:extLst>
              <a:ext uri="{FF2B5EF4-FFF2-40B4-BE49-F238E27FC236}">
                <a16:creationId xmlns:a16="http://schemas.microsoft.com/office/drawing/2014/main" id="{A1AA729A-BD0F-1C9F-A783-20A8A8526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2"/>
          <a:stretch/>
        </p:blipFill>
        <p:spPr bwMode="auto">
          <a:xfrm>
            <a:off x="5087368" y="2606129"/>
            <a:ext cx="6630114" cy="3719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139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324" y="1929538"/>
            <a:ext cx="7302143" cy="405520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For more information or to access the school Integrated Action Plan Contact:</a:t>
            </a:r>
          </a:p>
          <a:p>
            <a:pPr marL="0" indent="0" algn="ctr">
              <a:buNone/>
            </a:pPr>
            <a:r>
              <a:rPr lang="en-US" sz="3300" dirty="0">
                <a:solidFill>
                  <a:srgbClr val="FF0000"/>
                </a:solidFill>
              </a:rPr>
              <a:t>Brenda Encinas, Principal</a:t>
            </a:r>
            <a:br>
              <a:rPr lang="en-US" sz="3300" dirty="0">
                <a:solidFill>
                  <a:srgbClr val="FF0000"/>
                </a:solidFill>
              </a:rPr>
            </a:br>
            <a:r>
              <a:rPr lang="en-US" sz="3300" dirty="0">
                <a:solidFill>
                  <a:srgbClr val="FF0000"/>
                </a:solidFill>
                <a:hlinkClick r:id="rId2"/>
              </a:rPr>
              <a:t>brenda.encinas@tusd1.org</a:t>
            </a:r>
            <a:br>
              <a:rPr lang="en-US" sz="3300" dirty="0">
                <a:solidFill>
                  <a:srgbClr val="FF0000"/>
                </a:solidFill>
              </a:rPr>
            </a:br>
            <a:r>
              <a:rPr lang="en-US" sz="3300" dirty="0">
                <a:solidFill>
                  <a:srgbClr val="FF0000"/>
                </a:solidFill>
              </a:rPr>
              <a:t>520-232-8100</a:t>
            </a:r>
            <a:endParaRPr lang="en-US" sz="33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D77C12-CF7B-CEB1-A7EF-BAC2AD3B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" y="123097"/>
            <a:ext cx="2505159" cy="158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8450D1E-8443-B8B9-8637-F57AD7A98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5" y="271410"/>
            <a:ext cx="2200766" cy="14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6D560A-9D61-9823-DA70-5B523AC77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231" y="106197"/>
            <a:ext cx="2505159" cy="179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2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9B0907-B6F4-F5EB-D4F4-8E3332D3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74" y="810072"/>
            <a:ext cx="2947482" cy="181391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John B. </a:t>
            </a:r>
            <a:r>
              <a:rPr lang="en-US" dirty="0" err="1">
                <a:solidFill>
                  <a:srgbClr val="FF0000"/>
                </a:solidFill>
              </a:rPr>
              <a:t>Wrigh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9249" y="2675106"/>
            <a:ext cx="4016116" cy="3109874"/>
          </a:xfrm>
        </p:spPr>
        <p:txBody>
          <a:bodyPr anchor="t">
            <a:normAutofit/>
          </a:bodyPr>
          <a:lstStyle/>
          <a:p>
            <a:pPr marL="0" indent="0" algn="ctr">
              <a:buClr>
                <a:srgbClr val="F6CE59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Has been allocated</a:t>
            </a:r>
          </a:p>
          <a:p>
            <a:pPr marL="0" indent="0" algn="ctr">
              <a:buClr>
                <a:srgbClr val="F6CE59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$342,420</a:t>
            </a:r>
          </a:p>
          <a:p>
            <a:pPr marL="0" indent="0" algn="ctr">
              <a:buClr>
                <a:srgbClr val="F6CE59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in Federal Title I dollars for </a:t>
            </a:r>
          </a:p>
          <a:p>
            <a:pPr marL="0" indent="0" algn="ctr">
              <a:buClr>
                <a:srgbClr val="F6CE59"/>
              </a:buClr>
              <a:buNone/>
              <a:defRPr/>
            </a:pPr>
            <a:endParaRPr lang="en-US" altLang="en-US" sz="2400" b="1" dirty="0">
              <a:solidFill>
                <a:schemeClr val="tx1"/>
              </a:solidFill>
            </a:endParaRPr>
          </a:p>
          <a:p>
            <a:pPr marL="0" indent="0" algn="ctr">
              <a:buClr>
                <a:srgbClr val="F6CE59"/>
              </a:buClr>
              <a:buNone/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School Year 2022-2023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Grants with a bag of money&#10;">
            <a:extLst>
              <a:ext uri="{FF2B5EF4-FFF2-40B4-BE49-F238E27FC236}">
                <a16:creationId xmlns:a16="http://schemas.microsoft.com/office/drawing/2014/main" id="{27A64213-8C88-13B4-5786-519287C9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675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1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6FFA1F-29D1-415E-8D90-776A5E0A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078B6-8941-4429-9FDB-8C032B89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44488" cy="6858000"/>
          </a:xfrm>
          <a:prstGeom prst="rect">
            <a:avLst/>
          </a:prstGeom>
          <a:solidFill>
            <a:srgbClr val="5C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4919" y="203419"/>
            <a:ext cx="6906637" cy="1565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purpose of Title I is to ensure that all students …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22337"/>
          <a:stretch/>
        </p:blipFill>
        <p:spPr>
          <a:xfrm>
            <a:off x="-10959" y="-24648"/>
            <a:ext cx="4503376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6" r="17847" b="2"/>
          <a:stretch/>
        </p:blipFill>
        <p:spPr>
          <a:xfrm>
            <a:off x="-10959" y="2319200"/>
            <a:ext cx="4507992" cy="219456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937" b="4845"/>
          <a:stretch/>
        </p:blipFill>
        <p:spPr>
          <a:xfrm rot="21600000">
            <a:off x="-10959" y="4663049"/>
            <a:ext cx="4507992" cy="219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34442" y="1638027"/>
            <a:ext cx="5777652" cy="40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90000"/>
                  </a:schemeClr>
                </a:solidFill>
              </a:rPr>
              <a:t>…receive a high-quality education 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…from appropriately certified, well-trained staff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…who use evidence-based instructional 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09C0D0-1E86-4EE3-B592-3D15600C4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0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Title I Funds are for…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rgbClr val="F2F83E"/>
              </a:buClr>
              <a:buFont typeface="Wingdings 2" pitchFamily="18" charset="2"/>
              <a:buChar char=""/>
              <a:defRPr/>
            </a:pPr>
            <a:r>
              <a:rPr lang="en-US" altLang="en-US" sz="3200" dirty="0"/>
              <a:t>supporting struggling learners with additional resources and help in </a:t>
            </a:r>
            <a:r>
              <a:rPr lang="en-US" altLang="en-US" sz="3200" dirty="0">
                <a:solidFill>
                  <a:srgbClr val="FFFF00"/>
                </a:solidFill>
              </a:rPr>
              <a:t>reading </a:t>
            </a:r>
            <a:r>
              <a:rPr lang="en-US" altLang="en-US" sz="3200" dirty="0"/>
              <a:t>and </a:t>
            </a:r>
            <a:r>
              <a:rPr lang="en-US" altLang="en-US" sz="3200" dirty="0">
                <a:solidFill>
                  <a:srgbClr val="FFFF00"/>
                </a:solidFill>
              </a:rPr>
              <a:t>mathematics</a:t>
            </a:r>
            <a:r>
              <a:rPr lang="en-US" altLang="en-US" dirty="0"/>
              <a:t>.</a:t>
            </a:r>
          </a:p>
        </p:txBody>
      </p:sp>
      <p:pic>
        <p:nvPicPr>
          <p:cNvPr id="3074" name="Picture 2" descr="Equality, picture of people given the same bike vs Equity, pictures of people with a bike that is appropriate for them">
            <a:extLst>
              <a:ext uri="{FF2B5EF4-FFF2-40B4-BE49-F238E27FC236}">
                <a16:creationId xmlns:a16="http://schemas.microsoft.com/office/drawing/2014/main" id="{88C87821-5A90-7E95-26EB-EE26DAB7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193040"/>
            <a:ext cx="7254240" cy="64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1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FCB7987D-7806-44BF-94FC-E039F5703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83E798-38DE-4ECB-912E-B2689E296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4F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22678"/>
          </a:xfrm>
        </p:spPr>
        <p:txBody>
          <a:bodyPr anchor="b">
            <a:normAutofit/>
          </a:bodyPr>
          <a:lstStyle/>
          <a:p>
            <a:br>
              <a:rPr lang="en-US" sz="2200" dirty="0"/>
            </a:br>
            <a:r>
              <a:rPr lang="en-US" sz="2200" dirty="0"/>
              <a:t>Title I funds help our school  offer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20" y="2146516"/>
            <a:ext cx="2947482" cy="3759762"/>
          </a:xfrm>
        </p:spPr>
        <p:txBody>
          <a:bodyPr anchor="t">
            <a:normAutofit lnSpcReduction="10000"/>
          </a:bodyPr>
          <a:lstStyle/>
          <a:p>
            <a:pPr marL="0" indent="0">
              <a:buClr>
                <a:srgbClr val="C7CC30"/>
              </a:buClr>
              <a:buNone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interactive learning   opportunities 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to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support student achievement at high academic levels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DE9E9-F720-493E-8302-358E74E66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Parent Information – Pueblo High School">
            <a:extLst>
              <a:ext uri="{FF2B5EF4-FFF2-40B4-BE49-F238E27FC236}">
                <a16:creationId xmlns:a16="http://schemas.microsoft.com/office/drawing/2014/main" id="{07BD7DA8-D07A-1484-ED61-5A5C2DCF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9" y="328803"/>
            <a:ext cx="4191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35419-3A08-B7B0-69A8-D6A093B1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6" y="3753231"/>
            <a:ext cx="5364479" cy="2912237"/>
          </a:xfrm>
          <a:prstGeom prst="rect">
            <a:avLst/>
          </a:prstGeom>
        </p:spPr>
      </p:pic>
      <p:pic>
        <p:nvPicPr>
          <p:cNvPr id="2052" name="Picture 4" descr="Ford Elementary School">
            <a:extLst>
              <a:ext uri="{FF2B5EF4-FFF2-40B4-BE49-F238E27FC236}">
                <a16:creationId xmlns:a16="http://schemas.microsoft.com/office/drawing/2014/main" id="{03706D3C-F30E-7A36-F2ED-58916F64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50" y="328802"/>
            <a:ext cx="366903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53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4438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Arizona’s Academic Standards Assessment </a:t>
            </a:r>
            <a:r>
              <a:rPr lang="en-US" sz="2000" dirty="0">
                <a:solidFill>
                  <a:schemeClr val="tx1"/>
                </a:solidFill>
              </a:rPr>
              <a:t>(AASA)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94214"/>
              </p:ext>
            </p:extLst>
          </p:nvPr>
        </p:nvGraphicFramePr>
        <p:xfrm>
          <a:off x="5109882" y="831860"/>
          <a:ext cx="6438651" cy="405569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72484">
                  <a:extLst>
                    <a:ext uri="{9D8B030D-6E8A-4147-A177-3AD203B41FA5}">
                      <a16:colId xmlns:a16="http://schemas.microsoft.com/office/drawing/2014/main" val="2441725353"/>
                    </a:ext>
                  </a:extLst>
                </a:gridCol>
                <a:gridCol w="3466167">
                  <a:extLst>
                    <a:ext uri="{9D8B030D-6E8A-4147-A177-3AD203B41FA5}">
                      <a16:colId xmlns:a16="http://schemas.microsoft.com/office/drawing/2014/main" val="1701455492"/>
                    </a:ext>
                  </a:extLst>
                </a:gridCol>
              </a:tblGrid>
              <a:tr h="664385">
                <a:tc>
                  <a:txBody>
                    <a:bodyPr/>
                    <a:lstStyle/>
                    <a:p>
                      <a:r>
                        <a:rPr lang="en-US" sz="3000"/>
                        <a:t>ELA-Reading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00FFFF"/>
                          </a:solidFill>
                        </a:rPr>
                        <a:t>Math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457570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000" dirty="0"/>
                        <a:t>3</a:t>
                      </a:r>
                      <a:r>
                        <a:rPr lang="en-US" sz="3000" baseline="30000" dirty="0"/>
                        <a:t>rd</a:t>
                      </a:r>
                      <a:r>
                        <a:rPr lang="en-US" sz="3000" dirty="0"/>
                        <a:t> – 18%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3</a:t>
                      </a:r>
                      <a:r>
                        <a:rPr lang="en-US" sz="3000" baseline="30000" dirty="0"/>
                        <a:t>rd</a:t>
                      </a:r>
                      <a:r>
                        <a:rPr lang="en-US" sz="3000" dirty="0"/>
                        <a:t> – 29%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3678068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– 19%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4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– 11%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41194393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– 31 %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5</a:t>
                      </a:r>
                      <a:r>
                        <a:rPr lang="en-US" sz="3000" baseline="30000" dirty="0"/>
                        <a:t>th</a:t>
                      </a:r>
                      <a:r>
                        <a:rPr lang="en-US" sz="3000" dirty="0"/>
                        <a:t> – 31%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065819584"/>
                  </a:ext>
                </a:extLst>
              </a:tr>
              <a:tr h="754983">
                <a:tc gridSpan="2"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2022 Letter Grade -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(Pending)</a:t>
                      </a:r>
                      <a:br>
                        <a:rPr lang="en-US" sz="3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2019 Letter Grade – “B”</a:t>
                      </a:r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 marL="150996" marR="150996" marT="75498" marB="75498"/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931252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77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ADA6A4-0E3A-4918-B6D4-22715A55C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EF8B0-F266-4D16-A66B-C33723680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E6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solidFill>
            <a:schemeClr val="tx1"/>
          </a:solidFill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School Letter Grade</a:t>
            </a:r>
            <a:br>
              <a:rPr lang="en-US" dirty="0"/>
            </a:br>
            <a:br>
              <a:rPr lang="en-US" dirty="0"/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32298"/>
            <a:ext cx="7703406" cy="5562762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Clr>
                <a:srgbClr val="BC6752"/>
              </a:buClr>
              <a:buNone/>
            </a:pPr>
            <a:r>
              <a:rPr lang="en-US" sz="2200" dirty="0">
                <a:solidFill>
                  <a:schemeClr val="tx1"/>
                </a:solidFill>
              </a:rPr>
              <a:t>The Arizona Department of Education (ADE)  assigns each school a letter grade based on spring 2022 Arizona’s Academic Standards Assessment results. When the information is received, we will notify our community.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School grades are based on: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rgbClr val="003399"/>
                </a:solidFill>
              </a:rPr>
              <a:t>The percentage of students who passed the Arizona’s Academic Standards Assessment (AASA) exam.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chemeClr val="tx2"/>
                </a:solidFill>
              </a:rPr>
              <a:t>The percentage of students who attained academic growth reaching or exceeding grade level expectations.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rgbClr val="000099"/>
                </a:solidFill>
              </a:rPr>
              <a:t>Additional factors such as the percentage of students evaluated, graduation rate-High School Only, reclassification of English language students.</a:t>
            </a:r>
          </a:p>
          <a:p>
            <a:pPr marL="0" indent="0" algn="ctr">
              <a:buClr>
                <a:srgbClr val="BC6752"/>
              </a:buClr>
              <a:buNone/>
            </a:pPr>
            <a:r>
              <a:rPr lang="en-US" sz="3600" dirty="0">
                <a:solidFill>
                  <a:schemeClr val="tx2"/>
                </a:solidFill>
              </a:rPr>
              <a:t>Title I </a:t>
            </a:r>
            <a:r>
              <a:rPr lang="en-US" sz="1800" dirty="0">
                <a:solidFill>
                  <a:schemeClr val="tx2"/>
                </a:solidFill>
              </a:rPr>
              <a:t>funds help our school maintain / improve our school score by improving student achievement through the strategic use of federal funds.</a:t>
            </a:r>
          </a:p>
          <a:p>
            <a:pPr marL="0" indent="0">
              <a:buClr>
                <a:srgbClr val="BC6752"/>
              </a:buClr>
              <a:buNone/>
            </a:pPr>
            <a:endParaRPr lang="en-US" sz="1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0B110-82F6-41DA-8945-C8411E576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15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38" y="457201"/>
            <a:ext cx="4415354" cy="741057"/>
          </a:xfrm>
        </p:spPr>
        <p:txBody>
          <a:bodyPr>
            <a:noAutofit/>
          </a:bodyPr>
          <a:lstStyle/>
          <a:p>
            <a:pPr algn="ctr"/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="1" i="1" dirty="0">
                <a:solidFill>
                  <a:srgbClr val="FFFF00"/>
                </a:solidFill>
              </a:rPr>
              <a:t>Integrated Action Plan  (IAP)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9F553BB-29FB-7BE2-E03A-B212CC8B0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5" y="3445486"/>
            <a:ext cx="2664353" cy="26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DA99022-555F-DD02-15D8-81E712714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44" y="457201"/>
            <a:ext cx="3022517" cy="23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1765465-1521-2A57-0CB0-BFF0F264F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36" y="1924413"/>
            <a:ext cx="3744762" cy="300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095DA-1515-708B-0C2F-C0F79A450DC1}"/>
              </a:ext>
            </a:extLst>
          </p:cNvPr>
          <p:cNvSpPr txBox="1"/>
          <p:nvPr/>
        </p:nvSpPr>
        <p:spPr>
          <a:xfrm>
            <a:off x="178410" y="1190286"/>
            <a:ext cx="44153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C87661"/>
              </a:buClr>
              <a:buNone/>
              <a:defRPr/>
            </a:pPr>
            <a:r>
              <a:rPr lang="en-US" altLang="en-US" sz="2400" dirty="0"/>
              <a:t>Our school leadership team composed of staff and families completed a needs assessment in the spring. We address student needs and allocate Title I resources to support:</a:t>
            </a:r>
          </a:p>
          <a:p>
            <a:pPr marL="457200" indent="-457200">
              <a:buClr>
                <a:schemeClr val="tx1"/>
              </a:buClr>
              <a:buAutoNum type="arabicPeriod"/>
              <a:defRPr/>
            </a:pPr>
            <a:endParaRPr lang="en-US" altLang="en-US" sz="2400" dirty="0"/>
          </a:p>
          <a:p>
            <a:pPr marL="457200" indent="-457200">
              <a:buClr>
                <a:schemeClr val="tx1"/>
              </a:buClr>
              <a:buAutoNum type="arabicPeriod"/>
              <a:defRPr/>
            </a:pPr>
            <a:r>
              <a:rPr lang="en-US" altLang="en-US" sz="2400" dirty="0"/>
              <a:t>Well trained staff using effective teaching practices</a:t>
            </a:r>
          </a:p>
          <a:p>
            <a:pPr marL="457200" indent="-457200">
              <a:buClr>
                <a:schemeClr val="tx1"/>
              </a:buClr>
              <a:buAutoNum type="arabicPeriod"/>
              <a:defRPr/>
            </a:pPr>
            <a:r>
              <a:rPr lang="en-US" altLang="en-US" sz="2400" dirty="0"/>
              <a:t>To provide intervention for struggling students</a:t>
            </a:r>
          </a:p>
          <a:p>
            <a:pPr marL="457200" indent="-457200">
              <a:buClr>
                <a:schemeClr val="tx1"/>
              </a:buClr>
              <a:buAutoNum type="arabicPeriod"/>
              <a:defRPr/>
            </a:pPr>
            <a:r>
              <a:rPr lang="en-US" altLang="en-US" sz="2400" dirty="0"/>
              <a:t>Families to help students achieve in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4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dirty="0"/>
            </a:br>
            <a:r>
              <a:rPr lang="en-US" sz="2800" b="1" i="1" dirty="0">
                <a:solidFill>
                  <a:srgbClr val="FFFF00"/>
                </a:solidFill>
              </a:rPr>
              <a:t>Integrated Action Plan 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 dirty="0"/>
              <a:t>To ensure that all students receive a </a:t>
            </a:r>
            <a:r>
              <a:rPr lang="en-US" sz="2800" dirty="0">
                <a:solidFill>
                  <a:srgbClr val="4622FA"/>
                </a:solidFill>
              </a:rPr>
              <a:t>high-quality</a:t>
            </a:r>
            <a:r>
              <a:rPr lang="en-US" sz="2800" dirty="0"/>
              <a:t> education we employ </a:t>
            </a:r>
            <a:r>
              <a:rPr lang="en-US" sz="2800" dirty="0">
                <a:solidFill>
                  <a:srgbClr val="4622FA"/>
                </a:solidFill>
              </a:rPr>
              <a:t>appropriately certified staff</a:t>
            </a:r>
            <a:r>
              <a:rPr lang="en-US" sz="2800" dirty="0"/>
              <a:t>, who use research based instructional methods. Our school plan includes the following: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800" dirty="0"/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60</a:t>
            </a:r>
            <a:r>
              <a:rPr lang="en-US" sz="2800" dirty="0"/>
              <a:t> Minutes of regular reading instruction per day.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60 </a:t>
            </a:r>
            <a:r>
              <a:rPr lang="en-US" sz="2800" dirty="0"/>
              <a:t>minutes of regular mathematics instruction per day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/>
              <a:t>Teacher Training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/>
              <a:t>Curriculum Service Providers to support teachers with </a:t>
            </a:r>
            <a:r>
              <a:rPr lang="en-US" sz="2800" dirty="0">
                <a:solidFill>
                  <a:schemeClr val="tx1"/>
                </a:solidFill>
              </a:rPr>
              <a:t>instruction, assessments, and data.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376C1-D257-CB58-ED0E-BF8B86551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22" y="407987"/>
            <a:ext cx="2428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357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A6488F011A64CADDAA678425EB73F" ma:contentTypeVersion="10" ma:contentTypeDescription="Create a new document." ma:contentTypeScope="" ma:versionID="7eab67af42e0356ab1c2ac4eb6165855">
  <xsd:schema xmlns:xsd="http://www.w3.org/2001/XMLSchema" xmlns:xs="http://www.w3.org/2001/XMLSchema" xmlns:p="http://schemas.microsoft.com/office/2006/metadata/properties" xmlns:ns2="cc6a9de3-1718-449b-bd4e-6c68d1cb37fb" xmlns:ns3="fbf0577e-bb48-4759-9224-e39fe5f4996e" targetNamespace="http://schemas.microsoft.com/office/2006/metadata/properties" ma:root="true" ma:fieldsID="27e133e58f3d151c17ee13e1a403f696" ns2:_="" ns3:_="">
    <xsd:import namespace="cc6a9de3-1718-449b-bd4e-6c68d1cb37fb"/>
    <xsd:import namespace="fbf0577e-bb48-4759-9224-e39fe5f499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a9de3-1718-449b-bd4e-6c68d1cb37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0577e-bb48-4759-9224-e39fe5f4996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B5DD55-7622-4DBD-ACBB-70A6CF8A71D3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fb4d3874-2b6f-45f4-bd71-3849875b0216"/>
    <ds:schemaRef ds:uri="http://purl.org/dc/elements/1.1/"/>
    <ds:schemaRef ds:uri="http://schemas.microsoft.com/office/infopath/2007/PartnerControls"/>
    <ds:schemaRef ds:uri="dacf44af-7b48-46f3-a240-d6c32e650f9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CF47EC-8375-45AC-8545-B43B9356E6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AA9C82-A5B5-4DDC-AB0A-D9E6F47CB2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a9de3-1718-449b-bd4e-6c68d1cb37fb"/>
    <ds:schemaRef ds:uri="fbf0577e-bb48-4759-9224-e39fe5f49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13948</TotalTime>
  <Words>714</Words>
  <Application>Microsoft Office PowerPoint</Application>
  <PresentationFormat>Widescreen</PresentationFormat>
  <Paragraphs>98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Corbel</vt:lpstr>
      <vt:lpstr>Wingdings 2</vt:lpstr>
      <vt:lpstr>Frame</vt:lpstr>
      <vt:lpstr>John B. Wright Title I Program Home of the Wildcats</vt:lpstr>
      <vt:lpstr>John B. Wrigh</vt:lpstr>
      <vt:lpstr>The purpose of Title I is to ensure that all students …</vt:lpstr>
      <vt:lpstr>Title I Funds are for…</vt:lpstr>
      <vt:lpstr> Title I funds help our school  offer families</vt:lpstr>
      <vt:lpstr>Arizona’s Academic Standards Assessment (AASA) </vt:lpstr>
      <vt:lpstr> School Letter Grade  </vt:lpstr>
      <vt:lpstr> Integrated Action Plan  (IAP)</vt:lpstr>
      <vt:lpstr> Integrated Action Plan (IAP)</vt:lpstr>
      <vt:lpstr> Integrated Action Plan (IAP)</vt:lpstr>
      <vt:lpstr>    School Integrated Action Plan (IAP) </vt:lpstr>
      <vt:lpstr> Parents Right to Know</vt:lpstr>
      <vt:lpstr>  Important Dates to Remember</vt:lpstr>
      <vt:lpstr>Coming up:</vt:lpstr>
      <vt:lpstr>PowerPoint Presentation</vt:lpstr>
      <vt:lpstr> Thank you!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DIRECTIONS</dc:title>
  <dc:creator>Guerrero, Teresa</dc:creator>
  <cp:lastModifiedBy>Padilla, Laura</cp:lastModifiedBy>
  <cp:revision>34</cp:revision>
  <dcterms:created xsi:type="dcterms:W3CDTF">2019-06-17T21:27:01Z</dcterms:created>
  <dcterms:modified xsi:type="dcterms:W3CDTF">2022-09-21T22:05:24Z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0x010100D67A6488F011A64CADDAA678425EB73F</vt:lpwstr>
  </property>
</Properties>
</file>